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8" r:id="rId13"/>
    <p:sldId id="266" r:id="rId14"/>
    <p:sldId id="270" r:id="rId15"/>
    <p:sldId id="267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FB010-2521-45DF-BCE6-B4A7C944F075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F0413-1F3D-467F-80E0-652DFE188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807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CF0413-1F3D-467F-80E0-652DFE1887D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157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96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0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518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616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1365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455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205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657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714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38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42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4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40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52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79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89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FA13B-842B-44FF-8A3B-DD8020D7F8F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F922B1-82F6-4C83-B329-877C346B9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34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BA70D1E-5E6B-4E63-A55E-912B082006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579418"/>
            <a:ext cx="8122721" cy="3480487"/>
          </a:xfrm>
        </p:spPr>
        <p:txBody>
          <a:bodyPr>
            <a:normAutofit fontScale="90000"/>
          </a:bodyPr>
          <a:lstStyle/>
          <a:p>
            <a:pPr lvl="0" algn="ctr">
              <a:spcBef>
                <a:spcPct val="20000"/>
              </a:spcBef>
              <a:spcAft>
                <a:spcPts val="600"/>
              </a:spcAft>
            </a:pPr>
            <a:r>
              <a:rPr lang="ru-RU" sz="3600" b="1" dirty="0" smtClean="0">
                <a:ln>
                  <a:noFill/>
                </a:ln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n>
                  <a:noFill/>
                </a:ln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1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фаховий</a:t>
            </a:r>
            <a:r>
              <a:rPr lang="ru-RU" sz="31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модуль </a:t>
            </a:r>
            <a:br>
              <a:rPr lang="ru-RU" sz="31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1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для </a:t>
            </a:r>
            <a:r>
              <a:rPr lang="ru-RU" sz="31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вчителів-логопедів</a:t>
            </a:r>
            <a:r>
              <a:rPr lang="ru-RU" sz="31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1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1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експертна</a:t>
            </a:r>
            <a:r>
              <a:rPr lang="ru-RU" sz="31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панель 3</a:t>
            </a:r>
            <a:br>
              <a:rPr lang="ru-RU" sz="31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4000" b="1" i="1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Впровадження</a:t>
            </a:r>
            <a:r>
              <a:rPr lang="ru-RU" sz="4000" b="1" i="1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інноваційних</a:t>
            </a:r>
            <a:r>
              <a:rPr lang="ru-RU" sz="4000" b="1" i="1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технологій</a:t>
            </a:r>
            <a:r>
              <a:rPr lang="ru-RU" sz="4000" b="1" i="1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 </a:t>
            </a:r>
            <a:r>
              <a:rPr lang="ru-RU" sz="4000" b="1" i="1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роботі</a:t>
            </a:r>
            <a:r>
              <a:rPr lang="ru-RU" sz="4000" b="1" i="1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з </a:t>
            </a:r>
            <a:r>
              <a:rPr lang="ru-RU" sz="4000" b="1" i="1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дітьми</a:t>
            </a:r>
            <a:r>
              <a:rPr lang="ru-RU" sz="4000" b="1" i="1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4000" b="1" i="1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що</a:t>
            </a:r>
            <a:r>
              <a:rPr lang="ru-RU" sz="4000" b="1" i="1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мають</a:t>
            </a:r>
            <a:r>
              <a:rPr lang="ru-RU" sz="4000" b="1" i="1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порушення</a:t>
            </a:r>
            <a:r>
              <a:rPr lang="ru-RU" sz="4000" b="1" i="1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4000" b="1" i="1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мовлення</a:t>
            </a:r>
            <a:r>
              <a:rPr lang="ru-RU" sz="4000" b="1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739AF54-E8EF-4AA0-8E7E-3C87373B2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8151" y="1579418"/>
            <a:ext cx="10592789" cy="4215740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s://cprvmr.edu.vn.ua/uploads/design/logo/Ekr_ZPRPP_kursy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53" y="83127"/>
            <a:ext cx="5296395" cy="1496291"/>
          </a:xfrm>
          <a:prstGeom prst="rect">
            <a:avLst/>
          </a:prstGeom>
          <a:solidFill>
            <a:schemeClr val="accent1">
              <a:lumMod val="75000"/>
            </a:schemeClr>
          </a:solidFill>
          <a:extLst/>
        </p:spPr>
      </p:pic>
      <p:sp>
        <p:nvSpPr>
          <p:cNvPr id="4" name="Прямоугольник 3"/>
          <p:cNvSpPr/>
          <p:nvPr/>
        </p:nvSpPr>
        <p:spPr>
          <a:xfrm>
            <a:off x="5576591" y="225631"/>
            <a:ext cx="65124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Дата проведення – 30.08.2022</a:t>
            </a:r>
            <a:br>
              <a:rPr lang="uk-UA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uk-UA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час  проведення – 10.00</a:t>
            </a:r>
            <a:br>
              <a:rPr lang="uk-UA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47553" y="5795158"/>
            <a:ext cx="7258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Спікер – вчитель-логопед КЗ «ДНЗ №31 ВМР» Горобець Т.Л.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35" y="-66459"/>
            <a:ext cx="3440123" cy="1795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2700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1AEB667-582E-42E3-85B5-8110E13A6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35007"/>
            <a:ext cx="8596668" cy="5606356"/>
          </a:xfrm>
        </p:spPr>
        <p:txBody>
          <a:bodyPr/>
          <a:lstStyle/>
          <a:p>
            <a:pPr marL="0" indent="45720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Великої популярності набула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Су-Джок терапія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розроблено в Японії. В її основі- уявлення про розташування на кістяк рук і стопах ніг основної системи всіх внутрішніх органів і відповідних частин тіла. </a:t>
            </a:r>
          </a:p>
          <a:p>
            <a:pPr marL="0" indent="45720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Руки і стопи- це ніби людина в мініатюрі, а вухо за формою нагадує людський ембріон.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639B3406-3E10-4AD9-A099-578425E006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647" y="3348036"/>
            <a:ext cx="4098389" cy="20621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D4032E17-9FF1-450B-A4AB-57B59CDF91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327" y="3012280"/>
            <a:ext cx="2733675" cy="2733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23728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B0BAF7E-7D27-44D3-BE8D-D1E441740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09" y="417251"/>
            <a:ext cx="11554691" cy="6078552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розвитку дитини </a:t>
            </a:r>
            <a:r>
              <a:rPr lang="uk-UA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сендплей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(піскова терапія)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Корекційний ефект гри з піском описав швейцарський психолог і філософ Карл Юнг.</a:t>
            </a:r>
          </a:p>
          <a:p>
            <a:pPr marL="0" indent="0" algn="ctr">
              <a:buNone/>
            </a:pPr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Ігри з піском розвивають:</a:t>
            </a:r>
          </a:p>
        </p:txBody>
      </p:sp>
      <p:sp>
        <p:nvSpPr>
          <p:cNvPr id="5" name="Облако 4">
            <a:extLst>
              <a:ext uri="{FF2B5EF4-FFF2-40B4-BE49-F238E27FC236}">
                <a16:creationId xmlns="" xmlns:a16="http://schemas.microsoft.com/office/drawing/2014/main" id="{D9746A88-C16C-46A8-83FB-A5B5DDEAD475}"/>
              </a:ext>
            </a:extLst>
          </p:cNvPr>
          <p:cNvSpPr/>
          <p:nvPr/>
        </p:nvSpPr>
        <p:spPr>
          <a:xfrm>
            <a:off x="4975668" y="2553422"/>
            <a:ext cx="2343150" cy="16764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Стабілізують емоційний стан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лако 5">
            <a:extLst>
              <a:ext uri="{FF2B5EF4-FFF2-40B4-BE49-F238E27FC236}">
                <a16:creationId xmlns="" xmlns:a16="http://schemas.microsoft.com/office/drawing/2014/main" id="{9D13CEC9-3DCE-4AFC-AF17-74754E380BD8}"/>
              </a:ext>
            </a:extLst>
          </p:cNvPr>
          <p:cNvSpPr/>
          <p:nvPr/>
        </p:nvSpPr>
        <p:spPr>
          <a:xfrm>
            <a:off x="4315250" y="4719601"/>
            <a:ext cx="2158829" cy="1476375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Дрібну моторику рук</a:t>
            </a:r>
          </a:p>
          <a:p>
            <a:pPr algn="ctr"/>
            <a:endParaRPr lang="ru-RU" dirty="0"/>
          </a:p>
        </p:txBody>
      </p:sp>
      <p:sp>
        <p:nvSpPr>
          <p:cNvPr id="7" name="Облако 6">
            <a:extLst>
              <a:ext uri="{FF2B5EF4-FFF2-40B4-BE49-F238E27FC236}">
                <a16:creationId xmlns="" xmlns:a16="http://schemas.microsoft.com/office/drawing/2014/main" id="{2BC2457F-94F0-4C26-AA0D-14DBADA84898}"/>
              </a:ext>
            </a:extLst>
          </p:cNvPr>
          <p:cNvSpPr/>
          <p:nvPr/>
        </p:nvSpPr>
        <p:spPr>
          <a:xfrm>
            <a:off x="476766" y="2518420"/>
            <a:ext cx="3119437" cy="186878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 засвоєнню навичок звуко-складового аналізу та синтезу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блако 7">
            <a:extLst>
              <a:ext uri="{FF2B5EF4-FFF2-40B4-BE49-F238E27FC236}">
                <a16:creationId xmlns="" xmlns:a16="http://schemas.microsoft.com/office/drawing/2014/main" id="{F13ABF32-E7AD-4375-98EA-782F0D3170F0}"/>
              </a:ext>
            </a:extLst>
          </p:cNvPr>
          <p:cNvSpPr/>
          <p:nvPr/>
        </p:nvSpPr>
        <p:spPr>
          <a:xfrm>
            <a:off x="7808431" y="2505101"/>
            <a:ext cx="3614737" cy="11049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Розвивають фонематичний слух і сприйняття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блако 8">
            <a:extLst>
              <a:ext uri="{FF2B5EF4-FFF2-40B4-BE49-F238E27FC236}">
                <a16:creationId xmlns="" xmlns:a16="http://schemas.microsoft.com/office/drawing/2014/main" id="{775C9B3B-DB40-4B9E-B14A-9EB181C17BE1}"/>
              </a:ext>
            </a:extLst>
          </p:cNvPr>
          <p:cNvSpPr/>
          <p:nvPr/>
        </p:nvSpPr>
        <p:spPr>
          <a:xfrm>
            <a:off x="8133714" y="4564988"/>
            <a:ext cx="2325515" cy="1476375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Тактильно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-кінетичну чуттєвість</a:t>
            </a:r>
          </a:p>
          <a:p>
            <a:pPr algn="ctr"/>
            <a:endParaRPr lang="ru-RU" dirty="0"/>
          </a:p>
        </p:txBody>
      </p:sp>
      <p:sp>
        <p:nvSpPr>
          <p:cNvPr id="10" name="Облако 9">
            <a:extLst>
              <a:ext uri="{FF2B5EF4-FFF2-40B4-BE49-F238E27FC236}">
                <a16:creationId xmlns="" xmlns:a16="http://schemas.microsoft.com/office/drawing/2014/main" id="{0CE02928-E21A-47F8-9AA3-B05264AC45E5}"/>
              </a:ext>
            </a:extLst>
          </p:cNvPr>
          <p:cNvSpPr/>
          <p:nvPr/>
        </p:nvSpPr>
        <p:spPr>
          <a:xfrm>
            <a:off x="205303" y="5037260"/>
            <a:ext cx="3390900" cy="11049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 розвитку зв'язного мовлення</a:t>
            </a:r>
          </a:p>
          <a:p>
            <a:pPr algn="ctr"/>
            <a:endParaRPr lang="ru-RU" dirty="0"/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="" xmlns:a16="http://schemas.microsoft.com/office/drawing/2014/main" id="{2DC95712-0C1F-4788-846D-DACB17FBCCE7}"/>
              </a:ext>
            </a:extLst>
          </p:cNvPr>
          <p:cNvCxnSpPr/>
          <p:nvPr/>
        </p:nvCxnSpPr>
        <p:spPr>
          <a:xfrm flipH="1">
            <a:off x="3676650" y="2228850"/>
            <a:ext cx="723900" cy="11277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="" xmlns:a16="http://schemas.microsoft.com/office/drawing/2014/main" id="{122EE1FB-E99D-4E26-ADA9-0CF908739805}"/>
              </a:ext>
            </a:extLst>
          </p:cNvPr>
          <p:cNvCxnSpPr/>
          <p:nvPr/>
        </p:nvCxnSpPr>
        <p:spPr>
          <a:xfrm flipH="1">
            <a:off x="3377809" y="2176252"/>
            <a:ext cx="1232972" cy="28941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="" xmlns:a16="http://schemas.microsoft.com/office/drawing/2014/main" id="{453EEB84-D429-4059-B086-7FC5788728CD}"/>
              </a:ext>
            </a:extLst>
          </p:cNvPr>
          <p:cNvCxnSpPr/>
          <p:nvPr/>
        </p:nvCxnSpPr>
        <p:spPr>
          <a:xfrm>
            <a:off x="6285395" y="2176252"/>
            <a:ext cx="0" cy="3288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="" xmlns:a16="http://schemas.microsoft.com/office/drawing/2014/main" id="{E6A5D9BD-5E0E-49AF-99E8-6601DD613F14}"/>
              </a:ext>
            </a:extLst>
          </p:cNvPr>
          <p:cNvCxnSpPr/>
          <p:nvPr/>
        </p:nvCxnSpPr>
        <p:spPr>
          <a:xfrm flipH="1">
            <a:off x="4811349" y="2340676"/>
            <a:ext cx="164319" cy="20392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="" xmlns:a16="http://schemas.microsoft.com/office/drawing/2014/main" id="{86672DEC-4B0E-4341-9FEB-ECCEAB1E249C}"/>
              </a:ext>
            </a:extLst>
          </p:cNvPr>
          <p:cNvCxnSpPr/>
          <p:nvPr/>
        </p:nvCxnSpPr>
        <p:spPr>
          <a:xfrm>
            <a:off x="7143750" y="2000979"/>
            <a:ext cx="1058961" cy="5174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="" xmlns:a16="http://schemas.microsoft.com/office/drawing/2014/main" id="{93CA37BC-3381-4490-9A18-2E7BFB3D04B1}"/>
              </a:ext>
            </a:extLst>
          </p:cNvPr>
          <p:cNvCxnSpPr/>
          <p:nvPr/>
        </p:nvCxnSpPr>
        <p:spPr>
          <a:xfrm>
            <a:off x="7034144" y="2228850"/>
            <a:ext cx="1195456" cy="23361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4775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ABCA92C-9C23-4387-AE61-4EBC195AC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розвитку дитини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сендплей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(піскова терапія)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CD31450A-21BD-4625-8690-B634C56673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019" y="4141788"/>
            <a:ext cx="3472656" cy="18725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CEFA9DEB-BD4B-4D99-AFDD-509EAB8D6D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3" y="2181224"/>
            <a:ext cx="3237441" cy="18129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FB528CB6-7DD7-44AB-BBE4-E0DDA6A174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0" y="2232421"/>
            <a:ext cx="3229490" cy="21490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6978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D90C049-14EE-424E-9133-30F1FF862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77049"/>
            <a:ext cx="9342966" cy="5464313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Особливої популярності набуває використання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арт-терапії.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45720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 завданням арт-терапії є розвиток самовираження людини.</a:t>
            </a:r>
          </a:p>
          <a:p>
            <a:pPr marL="0" indent="457200" algn="ctr">
              <a:buNone/>
            </a:pPr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 поширені види арт-терапії:</a:t>
            </a: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ru-RU" sz="2400" dirty="0"/>
          </a:p>
        </p:txBody>
      </p:sp>
      <p:sp>
        <p:nvSpPr>
          <p:cNvPr id="5" name="Облако 4">
            <a:extLst>
              <a:ext uri="{FF2B5EF4-FFF2-40B4-BE49-F238E27FC236}">
                <a16:creationId xmlns="" xmlns:a16="http://schemas.microsoft.com/office/drawing/2014/main" id="{27EC6AAB-CBBC-4732-83DF-509AF1303F80}"/>
              </a:ext>
            </a:extLst>
          </p:cNvPr>
          <p:cNvSpPr/>
          <p:nvPr/>
        </p:nvSpPr>
        <p:spPr>
          <a:xfrm>
            <a:off x="4506156" y="3868890"/>
            <a:ext cx="4010025" cy="16764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лексико-граматичної сторони мовлення інтонаційно-виразного мовлення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лако 5">
            <a:extLst>
              <a:ext uri="{FF2B5EF4-FFF2-40B4-BE49-F238E27FC236}">
                <a16:creationId xmlns="" xmlns:a16="http://schemas.microsoft.com/office/drawing/2014/main" id="{6D278805-EE9C-4CF7-9AFD-05C4DEEFC844}"/>
              </a:ext>
            </a:extLst>
          </p:cNvPr>
          <p:cNvSpPr/>
          <p:nvPr/>
        </p:nvSpPr>
        <p:spPr>
          <a:xfrm>
            <a:off x="8570219" y="4416963"/>
            <a:ext cx="2606502" cy="1400175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навичок словотворення</a:t>
            </a:r>
          </a:p>
          <a:p>
            <a:pPr algn="ctr"/>
            <a:endParaRPr lang="ru-RU" dirty="0"/>
          </a:p>
        </p:txBody>
      </p:sp>
      <p:sp>
        <p:nvSpPr>
          <p:cNvPr id="7" name="Облако 6">
            <a:extLst>
              <a:ext uri="{FF2B5EF4-FFF2-40B4-BE49-F238E27FC236}">
                <a16:creationId xmlns="" xmlns:a16="http://schemas.microsoft.com/office/drawing/2014/main" id="{91342C34-AE8E-4EC2-9BBB-79E175129382}"/>
              </a:ext>
            </a:extLst>
          </p:cNvPr>
          <p:cNvSpPr/>
          <p:nvPr/>
        </p:nvSpPr>
        <p:spPr>
          <a:xfrm>
            <a:off x="2198884" y="4896802"/>
            <a:ext cx="2247900" cy="16764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просодичної сторони мовлення</a:t>
            </a:r>
          </a:p>
          <a:p>
            <a:pPr algn="ctr"/>
            <a:endParaRPr lang="ru-RU" dirty="0"/>
          </a:p>
        </p:txBody>
      </p:sp>
      <p:sp>
        <p:nvSpPr>
          <p:cNvPr id="8" name="Облако 7">
            <a:extLst>
              <a:ext uri="{FF2B5EF4-FFF2-40B4-BE49-F238E27FC236}">
                <a16:creationId xmlns="" xmlns:a16="http://schemas.microsoft.com/office/drawing/2014/main" id="{C996EB66-DBEB-491E-8842-BE47A657F340}"/>
              </a:ext>
            </a:extLst>
          </p:cNvPr>
          <p:cNvSpPr/>
          <p:nvPr/>
        </p:nvSpPr>
        <p:spPr>
          <a:xfrm>
            <a:off x="478985" y="3301282"/>
            <a:ext cx="2377362" cy="16764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Стимуляція мовленнєвого сприйняття</a:t>
            </a:r>
          </a:p>
          <a:p>
            <a:pPr algn="ctr"/>
            <a:endParaRPr lang="ru-RU" dirty="0"/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="" xmlns:a16="http://schemas.microsoft.com/office/drawing/2014/main" id="{01F726F7-F40F-4097-8DF2-2B4C50E396AD}"/>
              </a:ext>
            </a:extLst>
          </p:cNvPr>
          <p:cNvCxnSpPr/>
          <p:nvPr/>
        </p:nvCxnSpPr>
        <p:spPr>
          <a:xfrm flipH="1">
            <a:off x="2994115" y="3067835"/>
            <a:ext cx="1114425" cy="10001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="" xmlns:a16="http://schemas.microsoft.com/office/drawing/2014/main" id="{778E7686-CDC0-42CC-8C03-DEA8808EAAF2}"/>
              </a:ext>
            </a:extLst>
          </p:cNvPr>
          <p:cNvCxnSpPr>
            <a:cxnSpLocks/>
          </p:cNvCxnSpPr>
          <p:nvPr/>
        </p:nvCxnSpPr>
        <p:spPr>
          <a:xfrm flipH="1">
            <a:off x="3911658" y="3223533"/>
            <a:ext cx="540460" cy="15988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="" xmlns:a16="http://schemas.microsoft.com/office/drawing/2014/main" id="{C6C5E640-B5FB-488B-A582-313FCC65C6F0}"/>
              </a:ext>
            </a:extLst>
          </p:cNvPr>
          <p:cNvCxnSpPr/>
          <p:nvPr/>
        </p:nvCxnSpPr>
        <p:spPr>
          <a:xfrm>
            <a:off x="5977198" y="3112268"/>
            <a:ext cx="0" cy="6477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="" xmlns:a16="http://schemas.microsoft.com/office/drawing/2014/main" id="{6A5D2435-3971-45DA-B3AD-0EF0356654C0}"/>
              </a:ext>
            </a:extLst>
          </p:cNvPr>
          <p:cNvCxnSpPr>
            <a:cxnSpLocks/>
          </p:cNvCxnSpPr>
          <p:nvPr/>
        </p:nvCxnSpPr>
        <p:spPr>
          <a:xfrm>
            <a:off x="8429625" y="3223533"/>
            <a:ext cx="1384473" cy="9692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2191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56B0083-1122-44D7-BC67-D99295F03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 арт-терапії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E845D4D7-F396-414E-8D19-A2FB9F0898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260" y="1930400"/>
            <a:ext cx="3998245" cy="2660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B9C2EE90-D46B-48BC-8EA6-5AB0E2A2BB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763" y="1930400"/>
            <a:ext cx="3861165" cy="2660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24577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A8FD340-BD15-401C-A7F8-FF5D7A828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434" y="637899"/>
            <a:ext cx="8596668" cy="5384414"/>
          </a:xfrm>
        </p:spPr>
        <p:txBody>
          <a:bodyPr/>
          <a:lstStyle/>
          <a:p>
            <a:pPr marL="0" indent="457200" algn="just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Дуже ефективно в корекційній роботі використовувати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 мнемотехніки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457200" algn="just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мнемотехніки (система прийомів для полегшення запам'ятовування і збільшення обсягу пам’яті через утворення додаткових асоціацій шляхом створення мнемосхем).</a:t>
            </a:r>
          </a:p>
          <a:p>
            <a:pPr marL="0" indent="0" algn="ctr">
              <a:buNone/>
            </a:pPr>
            <a:r>
              <a:rPr lang="uk-U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Така форма роботи стимулює: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3" name="Облако 12">
            <a:extLst>
              <a:ext uri="{FF2B5EF4-FFF2-40B4-BE49-F238E27FC236}">
                <a16:creationId xmlns="" xmlns:a16="http://schemas.microsoft.com/office/drawing/2014/main" id="{5B1D12BB-ED0D-42D2-83B5-65761F2757BE}"/>
              </a:ext>
            </a:extLst>
          </p:cNvPr>
          <p:cNvSpPr/>
          <p:nvPr/>
        </p:nvSpPr>
        <p:spPr>
          <a:xfrm>
            <a:off x="590550" y="3816516"/>
            <a:ext cx="3076575" cy="1374609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блако 13">
            <a:extLst>
              <a:ext uri="{FF2B5EF4-FFF2-40B4-BE49-F238E27FC236}">
                <a16:creationId xmlns="" xmlns:a16="http://schemas.microsoft.com/office/drawing/2014/main" id="{B1A90472-6A50-424D-9A48-7B0A5008C399}"/>
              </a:ext>
            </a:extLst>
          </p:cNvPr>
          <p:cNvSpPr/>
          <p:nvPr/>
        </p:nvSpPr>
        <p:spPr>
          <a:xfrm>
            <a:off x="3968579" y="3757615"/>
            <a:ext cx="2514598" cy="1374609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блако 14">
            <a:extLst>
              <a:ext uri="{FF2B5EF4-FFF2-40B4-BE49-F238E27FC236}">
                <a16:creationId xmlns="" xmlns:a16="http://schemas.microsoft.com/office/drawing/2014/main" id="{1B4F30AB-B5BE-40DC-B076-6BE151935038}"/>
              </a:ext>
            </a:extLst>
          </p:cNvPr>
          <p:cNvSpPr/>
          <p:nvPr/>
        </p:nvSpPr>
        <p:spPr>
          <a:xfrm>
            <a:off x="6789651" y="3798724"/>
            <a:ext cx="2762250" cy="1488909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="" xmlns:a16="http://schemas.microsoft.com/office/drawing/2014/main" id="{A93A4C3B-A61E-440B-A69F-7B286BFC314B}"/>
              </a:ext>
            </a:extLst>
          </p:cNvPr>
          <p:cNvCxnSpPr/>
          <p:nvPr/>
        </p:nvCxnSpPr>
        <p:spPr>
          <a:xfrm flipH="1">
            <a:off x="2128837" y="3009900"/>
            <a:ext cx="671513" cy="7477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="" xmlns:a16="http://schemas.microsoft.com/office/drawing/2014/main" id="{D2AAC2C8-3D88-4728-981C-8611081FFA88}"/>
              </a:ext>
            </a:extLst>
          </p:cNvPr>
          <p:cNvCxnSpPr/>
          <p:nvPr/>
        </p:nvCxnSpPr>
        <p:spPr>
          <a:xfrm>
            <a:off x="5013768" y="3232606"/>
            <a:ext cx="0" cy="4849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="" xmlns:a16="http://schemas.microsoft.com/office/drawing/2014/main" id="{E4BAB326-3BE8-42A7-9AB9-9FAA7EF0AE31}"/>
              </a:ext>
            </a:extLst>
          </p:cNvPr>
          <p:cNvCxnSpPr/>
          <p:nvPr/>
        </p:nvCxnSpPr>
        <p:spPr>
          <a:xfrm>
            <a:off x="7305675" y="3009900"/>
            <a:ext cx="942975" cy="6477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181D6F3C-BBA4-4E8E-901D-00F65B09EF6A}"/>
              </a:ext>
            </a:extLst>
          </p:cNvPr>
          <p:cNvSpPr/>
          <p:nvPr/>
        </p:nvSpPr>
        <p:spPr>
          <a:xfrm>
            <a:off x="1009342" y="4121753"/>
            <a:ext cx="2238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Урізноманітнює прийоми навчання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E756C1AC-17ED-497E-9CF8-DBF69315D4F3}"/>
              </a:ext>
            </a:extLst>
          </p:cNvPr>
          <p:cNvSpPr/>
          <p:nvPr/>
        </p:nvSpPr>
        <p:spPr>
          <a:xfrm>
            <a:off x="4187652" y="3945634"/>
            <a:ext cx="20764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Стимулює розвиток     зв'язного мовлення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263C72A2-5456-4299-A804-906F8F6AA836}"/>
              </a:ext>
            </a:extLst>
          </p:cNvPr>
          <p:cNvSpPr/>
          <p:nvPr/>
        </p:nvSpPr>
        <p:spPr>
          <a:xfrm>
            <a:off x="7162800" y="3890921"/>
            <a:ext cx="21493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Вмотивує до активної мовленнєвої діяльності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406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7EDC91F-B368-41DD-806D-0E508F67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 мнемотехніки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75327FB3-137E-472D-A711-5E73230D89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969" y="1930400"/>
            <a:ext cx="3928337" cy="29424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95D2BE4F-8F4C-434D-ACA5-6CE9704F6A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429" y="1981199"/>
            <a:ext cx="3928338" cy="28916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44716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10139DC-1572-4602-9100-6F3380F69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81049"/>
            <a:ext cx="8596668" cy="5260313"/>
          </a:xfrm>
        </p:spPr>
        <p:txBody>
          <a:bodyPr/>
          <a:lstStyle/>
          <a:p>
            <a:pPr marL="0" indent="457200" algn="just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прийомів ейдетики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надзвичайно цікавим і ефективним способом формування пам'яті, мислення, мовлення, креативності у дітей.</a:t>
            </a:r>
          </a:p>
          <a:p>
            <a:pPr marL="0" indent="0" algn="ctr">
              <a:buNone/>
            </a:pP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 символ, дитина вчиться спочатку: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лако 3">
            <a:extLst>
              <a:ext uri="{FF2B5EF4-FFF2-40B4-BE49-F238E27FC236}">
                <a16:creationId xmlns="" xmlns:a16="http://schemas.microsoft.com/office/drawing/2014/main" id="{C6962400-E8F0-4A2F-95FE-965D4FFD5D59}"/>
              </a:ext>
            </a:extLst>
          </p:cNvPr>
          <p:cNvSpPr/>
          <p:nvPr/>
        </p:nvSpPr>
        <p:spPr>
          <a:xfrm>
            <a:off x="677333" y="3049256"/>
            <a:ext cx="2589741" cy="1503693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вимовляти звук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лако 4">
            <a:extLst>
              <a:ext uri="{FF2B5EF4-FFF2-40B4-BE49-F238E27FC236}">
                <a16:creationId xmlns="" xmlns:a16="http://schemas.microsoft.com/office/drawing/2014/main" id="{78C40A83-5D3D-42C4-AC8E-1987D70C91BA}"/>
              </a:ext>
            </a:extLst>
          </p:cNvPr>
          <p:cNvSpPr/>
          <p:nvPr/>
        </p:nvSpPr>
        <p:spPr>
          <a:xfrm>
            <a:off x="3883643" y="4171950"/>
            <a:ext cx="2111200" cy="1734807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Формує позицію звука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лако 5">
            <a:extLst>
              <a:ext uri="{FF2B5EF4-FFF2-40B4-BE49-F238E27FC236}">
                <a16:creationId xmlns="" xmlns:a16="http://schemas.microsoft.com/office/drawing/2014/main" id="{E2E9009D-7E74-4008-869E-802F0F0F7E39}"/>
              </a:ext>
            </a:extLst>
          </p:cNvPr>
          <p:cNvSpPr/>
          <p:nvPr/>
        </p:nvSpPr>
        <p:spPr>
          <a:xfrm>
            <a:off x="6810375" y="3049256"/>
            <a:ext cx="2730327" cy="1734807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 зв'язне мовлення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="" xmlns:a16="http://schemas.microsoft.com/office/drawing/2014/main" id="{E7554FAD-EA5F-4FCA-9DAF-C5937A77EB7B}"/>
              </a:ext>
            </a:extLst>
          </p:cNvPr>
          <p:cNvCxnSpPr/>
          <p:nvPr/>
        </p:nvCxnSpPr>
        <p:spPr>
          <a:xfrm flipH="1">
            <a:off x="3543300" y="2524125"/>
            <a:ext cx="809625" cy="838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="" xmlns:a16="http://schemas.microsoft.com/office/drawing/2014/main" id="{4B906038-BA99-4543-A0AA-553213AC4C06}"/>
              </a:ext>
            </a:extLst>
          </p:cNvPr>
          <p:cNvCxnSpPr/>
          <p:nvPr/>
        </p:nvCxnSpPr>
        <p:spPr>
          <a:xfrm flipH="1">
            <a:off x="5381626" y="2514600"/>
            <a:ext cx="76199" cy="1333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="" xmlns:a16="http://schemas.microsoft.com/office/drawing/2014/main" id="{C583425B-C855-4051-AE7F-3F9AB847BCE7}"/>
              </a:ext>
            </a:extLst>
          </p:cNvPr>
          <p:cNvCxnSpPr/>
          <p:nvPr/>
        </p:nvCxnSpPr>
        <p:spPr>
          <a:xfrm>
            <a:off x="6543675" y="2524125"/>
            <a:ext cx="266700" cy="8286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785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F4003EF-98E8-4855-9152-2160FF41C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38175"/>
            <a:ext cx="8596668" cy="5403187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 дидактичного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сенкану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також активно впроваджується в логопедичній роботі. Під час роботи з цим прийомом учитель-логопед розв'язує відразу безліч найважливіших завдань мовленнєвого характеру.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EFAC08D4-FA63-459B-BBFD-F221C03727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305050"/>
            <a:ext cx="4572000" cy="356235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FBA9C47A-78F2-4040-9567-46A0FF448D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50" y="2305050"/>
            <a:ext cx="4577892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87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D7BABD5-9E16-4B7D-8AB5-29CF9E6E8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14375"/>
            <a:ext cx="8596668" cy="5326987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Інформаційно-комунікаційна технологія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 налагодити між логопедом і дитиною тісний емоційний контакт.</a:t>
            </a:r>
          </a:p>
          <a:p>
            <a:pPr marL="0" indent="457200" algn="just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ІКТ у корекційному процесі оптимізує здійснення індивідуального підходу до дитини.</a:t>
            </a:r>
          </a:p>
          <a:p>
            <a:pPr marL="0" indent="0" algn="ctr">
              <a:buNone/>
            </a:pP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Комп'ютерні вправи, ігри, завдання сприяють: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лако 3">
            <a:extLst>
              <a:ext uri="{FF2B5EF4-FFF2-40B4-BE49-F238E27FC236}">
                <a16:creationId xmlns="" xmlns:a16="http://schemas.microsoft.com/office/drawing/2014/main" id="{9D654A26-1F8A-4573-BDE5-CEB29F5A609B}"/>
              </a:ext>
            </a:extLst>
          </p:cNvPr>
          <p:cNvSpPr/>
          <p:nvPr/>
        </p:nvSpPr>
        <p:spPr>
          <a:xfrm>
            <a:off x="503939" y="3922050"/>
            <a:ext cx="2428875" cy="112395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Збагаченню словника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лако 4">
            <a:extLst>
              <a:ext uri="{FF2B5EF4-FFF2-40B4-BE49-F238E27FC236}">
                <a16:creationId xmlns="" xmlns:a16="http://schemas.microsoft.com/office/drawing/2014/main" id="{EAAB31B1-F45E-4FF4-A4F6-FF95B70DC23A}"/>
              </a:ext>
            </a:extLst>
          </p:cNvPr>
          <p:cNvSpPr/>
          <p:nvPr/>
        </p:nvSpPr>
        <p:spPr>
          <a:xfrm>
            <a:off x="3810528" y="3822037"/>
            <a:ext cx="2847975" cy="112395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Покращенню фонематичного сприймання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лако 5">
            <a:extLst>
              <a:ext uri="{FF2B5EF4-FFF2-40B4-BE49-F238E27FC236}">
                <a16:creationId xmlns="" xmlns:a16="http://schemas.microsoft.com/office/drawing/2014/main" id="{E431EDC7-4449-44A5-94A1-56D91C0E4D98}"/>
              </a:ext>
            </a:extLst>
          </p:cNvPr>
          <p:cNvSpPr/>
          <p:nvPr/>
        </p:nvSpPr>
        <p:spPr>
          <a:xfrm>
            <a:off x="7362822" y="3814762"/>
            <a:ext cx="2428875" cy="112395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 мовленнєвої комунікації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="" xmlns:a16="http://schemas.microsoft.com/office/drawing/2014/main" id="{2E5FD210-C596-499A-BE1F-2FEC6077A655}"/>
              </a:ext>
            </a:extLst>
          </p:cNvPr>
          <p:cNvCxnSpPr/>
          <p:nvPr/>
        </p:nvCxnSpPr>
        <p:spPr>
          <a:xfrm flipH="1">
            <a:off x="2810937" y="3090862"/>
            <a:ext cx="605722" cy="7239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="" xmlns:a16="http://schemas.microsoft.com/office/drawing/2014/main" id="{BCC04398-E19E-404E-B87C-93EADCCC9ACB}"/>
              </a:ext>
            </a:extLst>
          </p:cNvPr>
          <p:cNvCxnSpPr/>
          <p:nvPr/>
        </p:nvCxnSpPr>
        <p:spPr>
          <a:xfrm>
            <a:off x="4975668" y="3067050"/>
            <a:ext cx="0" cy="7239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="" xmlns:a16="http://schemas.microsoft.com/office/drawing/2014/main" id="{28F6D584-84CD-4365-A93A-B44AC996446B}"/>
              </a:ext>
            </a:extLst>
          </p:cNvPr>
          <p:cNvCxnSpPr/>
          <p:nvPr/>
        </p:nvCxnSpPr>
        <p:spPr>
          <a:xfrm>
            <a:off x="7216333" y="3090862"/>
            <a:ext cx="571500" cy="7239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F913C056-8FBD-4312-85ED-9683632640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659" y="5046000"/>
            <a:ext cx="42100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044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F4E1416-657F-4871-AA37-F41F48A97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822" y="411688"/>
            <a:ext cx="8724119" cy="4648584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педагогічної роботи переконує нас у тому, що кожна людська особистість неповторна, що виховання нової людини полягає перш за все в розкритті цієї неповторності, творчої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індивідуальності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.О.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Сухомлинський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CCEB7EE-9AF0-4083-81FB-EACFEC191A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480" y="3757612"/>
            <a:ext cx="4159169" cy="282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70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6545711-F0E3-445F-8036-35BCBFB00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209" y="571500"/>
            <a:ext cx="8596668" cy="5155537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Кожна дитина заслуговує на індивідуальний підхід. Чи відчиняться двері дитячого серця - залежить від педагога. Чарівним ключиком можуть стати саме інноваційні підходи. Їх використання сприяє розвитку подолання мовленнєвих порушень та позитивно впливає на всебічний розвиток дитини.</a:t>
            </a:r>
          </a:p>
          <a:p>
            <a:pPr marL="0" indent="45720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варіативність використання інноваційних підходів дає змогу збільшити ефективність логопедичної роботи з усунення порушень мовлення, формує усвідомлене ставлення до свого мовлення, урізноманітнює прийоми і методи корекційного впливу.  </a:t>
            </a:r>
          </a:p>
        </p:txBody>
      </p:sp>
    </p:spTree>
    <p:extLst>
      <p:ext uri="{BB962C8B-B14F-4D97-AF65-F5344CB8AC3E}">
        <p14:creationId xmlns:p14="http://schemas.microsoft.com/office/powerpoint/2010/main" val="140153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83C94E-1ED6-4D95-B2BC-B68EFD58F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Використана література: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DD7AD02-626C-4FEC-9604-E1703FDD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471355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Андросова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В.М. Використання інноваційних технологій в роботі з дітьми-логопатами старшого дошкільного віку для корекції  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звуковимови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Розкажіть онуку. – 2004. №10-11.</a:t>
            </a:r>
          </a:p>
          <a:p>
            <a:pPr marL="0" indent="0" algn="just"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Андросова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В.М. Ейдетика і формування правильної вимови звуків // Палітра педагога. – 2007. - №3.</a:t>
            </a:r>
          </a:p>
          <a:p>
            <a:pPr marL="0" indent="0" algn="just"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Дичківська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І.М. Інноваційні педагогічні технології. – К. : 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Аккадемвидав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2004.</a:t>
            </a:r>
          </a:p>
          <a:p>
            <a:pPr marL="0" indent="0" algn="just"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Лисенко Г.М. Логопедична робота в дитячому садку/ 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упоряд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 : Шкільний світ; 2011. – 120 с.</a:t>
            </a:r>
          </a:p>
          <a:p>
            <a:pPr marL="0" indent="0" algn="just"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Салівон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Л.О. 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Сенд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-арт як нетрадиційний метод дії в логопедичній роботі з дітьми старшого дошкільного віку із загальним недорозвитком мовлення / Сучасні проблеми логопедії та реабілітації : матеріали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Всеукраїнської заочної науково-практичної конференції. – Суми, 2017.- С. 116-119.</a:t>
            </a:r>
          </a:p>
          <a:p>
            <a:pPr marL="0" indent="0" algn="ctr">
              <a:buNone/>
            </a:pPr>
            <a:r>
              <a:rPr lang="uk-UA" sz="4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Інтернет-ресурси</a:t>
            </a:r>
          </a:p>
          <a:p>
            <a:pPr marL="0" indent="0"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uk.m.wikipedia.org/wiki/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Сенкан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395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AE5399-57A6-4AA4-97BD-4DF054626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58538BE8-F21F-4EEA-B4AB-364B723F88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9600"/>
            <a:ext cx="10428816" cy="6000097"/>
          </a:xfrm>
        </p:spPr>
      </p:pic>
    </p:spTree>
    <p:extLst>
      <p:ext uri="{BB962C8B-B14F-4D97-AF65-F5344CB8AC3E}">
        <p14:creationId xmlns:p14="http://schemas.microsoft.com/office/powerpoint/2010/main" val="4181366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0B1DB52-BD33-48DD-A66C-F5C9D1AB4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13" y="230818"/>
            <a:ext cx="8875039" cy="6312025"/>
          </a:xfrm>
        </p:spPr>
        <p:txBody>
          <a:bodyPr>
            <a:normAutofit lnSpcReduction="10000"/>
          </a:bodyPr>
          <a:lstStyle/>
          <a:p>
            <a:pPr marL="0" indent="457200" algn="just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сучасному етапі розвитку суспільства кількість дітей, які мають мовленнєві порушення збільшилася порівняно з попереднім десятиліттям і має тенденцію до подальшого зростання. </a:t>
            </a:r>
          </a:p>
          <a:p>
            <a:pPr marL="0" indent="457200" algn="ctr">
              <a:buNone/>
            </a:pPr>
            <a:r>
              <a:rPr lang="uk-UA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в логопедичній роботі різноманітних інноваційних підходів, що включають нетрадиційні методи та прийоми, </a:t>
            </a:r>
            <a:endParaRPr lang="uk-UA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ctr">
              <a:buNone/>
            </a:pPr>
            <a:r>
              <a:rPr lang="uk-UA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запобігають</a:t>
            </a:r>
            <a:r>
              <a:rPr lang="uk-UA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457200" algn="just">
              <a:buNone/>
            </a:pPr>
            <a:endParaRPr lang="uk-UA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 інноваційних впливів сприяють досягненню максимально можливих успіхів у подоланні мовленнєвих порушень у дітей.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1" name="Облако 30">
            <a:extLst>
              <a:ext uri="{FF2B5EF4-FFF2-40B4-BE49-F238E27FC236}">
                <a16:creationId xmlns="" xmlns:a16="http://schemas.microsoft.com/office/drawing/2014/main" id="{0B690917-B934-4C11-B26F-1B0B0F6E0A23}"/>
              </a:ext>
            </a:extLst>
          </p:cNvPr>
          <p:cNvSpPr/>
          <p:nvPr/>
        </p:nvSpPr>
        <p:spPr>
          <a:xfrm>
            <a:off x="866778" y="3429000"/>
            <a:ext cx="2457445" cy="11811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Підтримають пізнавальну</a:t>
            </a:r>
          </a:p>
          <a:p>
            <a:pPr lvl="0" algn="ctr">
              <a:defRPr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активність </a:t>
            </a:r>
          </a:p>
          <a:p>
            <a:pPr algn="ctr"/>
            <a:endParaRPr lang="ru-RU" dirty="0"/>
          </a:p>
        </p:txBody>
      </p:sp>
      <p:sp>
        <p:nvSpPr>
          <p:cNvPr id="32" name="Облако 31">
            <a:extLst>
              <a:ext uri="{FF2B5EF4-FFF2-40B4-BE49-F238E27FC236}">
                <a16:creationId xmlns="" xmlns:a16="http://schemas.microsoft.com/office/drawing/2014/main" id="{1730D721-7130-4390-A93A-28852CFE2B6A}"/>
              </a:ext>
            </a:extLst>
          </p:cNvPr>
          <p:cNvSpPr/>
          <p:nvPr/>
        </p:nvSpPr>
        <p:spPr>
          <a:xfrm>
            <a:off x="4109701" y="3759283"/>
            <a:ext cx="1803709" cy="133003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Втомі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33" name="Облако 32">
            <a:extLst>
              <a:ext uri="{FF2B5EF4-FFF2-40B4-BE49-F238E27FC236}">
                <a16:creationId xmlns="" xmlns:a16="http://schemas.microsoft.com/office/drawing/2014/main" id="{EAE125BA-47E4-4712-AD41-B7822C46BB00}"/>
              </a:ext>
            </a:extLst>
          </p:cNvPr>
          <p:cNvSpPr/>
          <p:nvPr/>
        </p:nvSpPr>
        <p:spPr>
          <a:xfrm>
            <a:off x="6163156" y="3373643"/>
            <a:ext cx="3238296" cy="1484107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Підвищують ефективність логопедичної роботи</a:t>
            </a:r>
          </a:p>
          <a:p>
            <a:pPr algn="ctr"/>
            <a:endParaRPr lang="ru-RU" dirty="0"/>
          </a:p>
        </p:txBody>
      </p:sp>
      <p:cxnSp>
        <p:nvCxnSpPr>
          <p:cNvPr id="37" name="Прямая со стрелкой 36">
            <a:extLst>
              <a:ext uri="{FF2B5EF4-FFF2-40B4-BE49-F238E27FC236}">
                <a16:creationId xmlns="" xmlns:a16="http://schemas.microsoft.com/office/drawing/2014/main" id="{28C77206-E4B0-4054-9205-5898F190FBD5}"/>
              </a:ext>
            </a:extLst>
          </p:cNvPr>
          <p:cNvCxnSpPr/>
          <p:nvPr/>
        </p:nvCxnSpPr>
        <p:spPr>
          <a:xfrm flipH="1">
            <a:off x="1866900" y="2819400"/>
            <a:ext cx="1219200" cy="5542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="" xmlns:a16="http://schemas.microsoft.com/office/drawing/2014/main" id="{8B615450-C92F-44CE-9823-09C9D07524DC}"/>
              </a:ext>
            </a:extLst>
          </p:cNvPr>
          <p:cNvCxnSpPr>
            <a:cxnSpLocks/>
          </p:cNvCxnSpPr>
          <p:nvPr/>
        </p:nvCxnSpPr>
        <p:spPr>
          <a:xfrm>
            <a:off x="5011557" y="3120782"/>
            <a:ext cx="0" cy="6385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="" xmlns:a16="http://schemas.microsoft.com/office/drawing/2014/main" id="{A4527453-4167-4161-9AF9-653DE5E3F846}"/>
              </a:ext>
            </a:extLst>
          </p:cNvPr>
          <p:cNvCxnSpPr>
            <a:cxnSpLocks/>
          </p:cNvCxnSpPr>
          <p:nvPr/>
        </p:nvCxnSpPr>
        <p:spPr>
          <a:xfrm>
            <a:off x="6771485" y="2783989"/>
            <a:ext cx="799759" cy="6735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93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B78DAF1-2A45-47C1-BAC4-4278EEFBE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710214"/>
            <a:ext cx="8981571" cy="5331148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логопедичній практиці існує достатня кількість методик з корекції мовленнєвих порушень.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Нинішній етап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 відрізняється активним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ростом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інноваційних підходів, багато з яких можна успішно використовувати в роботі вчителя-логопеда.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80FD9BE6-A65A-4CBB-B25D-5713E9138C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749" y="2293108"/>
            <a:ext cx="5343255" cy="37482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2387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8632476-2109-48B0-8287-1C681C1DF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14905"/>
            <a:ext cx="8596668" cy="5526457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Багаторічній досвід роботи доводить, що необхідно максимально використовувати всі відомі в </a:t>
            </a: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спеціальній педагогіці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 і методи, зокрема сучасні інноваційні підходи, що сприяють вдосконаленню розумових і пізнавальних здібностей, розвитку мовленнєвих категорій дітей.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D483E3B-543B-4365-BE9F-570E59F503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670" y="3238500"/>
            <a:ext cx="7623435" cy="22574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79979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1598D33-5C6E-46FD-A47F-DE907F497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50417"/>
            <a:ext cx="8596668" cy="5490946"/>
          </a:xfrm>
        </p:spPr>
        <p:txBody>
          <a:bodyPr>
            <a:normAutofit/>
          </a:bodyPr>
          <a:lstStyle/>
          <a:p>
            <a:pPr marL="0" indent="457200" algn="ctr">
              <a:buNone/>
            </a:pP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 інноваційних підходів в логопедичній роботі, дають можливість та сприяють дітям :</a:t>
            </a:r>
          </a:p>
        </p:txBody>
      </p:sp>
      <p:sp>
        <p:nvSpPr>
          <p:cNvPr id="4" name="Облако 3">
            <a:extLst>
              <a:ext uri="{FF2B5EF4-FFF2-40B4-BE49-F238E27FC236}">
                <a16:creationId xmlns="" xmlns:a16="http://schemas.microsoft.com/office/drawing/2014/main" id="{22CDB60D-E0C4-41C8-8362-2F930C7AF38E}"/>
              </a:ext>
            </a:extLst>
          </p:cNvPr>
          <p:cNvSpPr/>
          <p:nvPr/>
        </p:nvSpPr>
        <p:spPr>
          <a:xfrm>
            <a:off x="285750" y="1476375"/>
            <a:ext cx="1924050" cy="9144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</a:t>
            </a:r>
          </a:p>
          <a:p>
            <a:pPr algn="ctr"/>
            <a:endParaRPr lang="ru-RU" dirty="0"/>
          </a:p>
        </p:txBody>
      </p:sp>
      <p:sp>
        <p:nvSpPr>
          <p:cNvPr id="5" name="Облако 4">
            <a:extLst>
              <a:ext uri="{FF2B5EF4-FFF2-40B4-BE49-F238E27FC236}">
                <a16:creationId xmlns="" xmlns:a16="http://schemas.microsoft.com/office/drawing/2014/main" id="{AA2EF9A7-6184-458D-B315-AD1925F6B81B}"/>
              </a:ext>
            </a:extLst>
          </p:cNvPr>
          <p:cNvSpPr/>
          <p:nvPr/>
        </p:nvSpPr>
        <p:spPr>
          <a:xfrm>
            <a:off x="5071021" y="3198127"/>
            <a:ext cx="1732888" cy="1278623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разом</a:t>
            </a:r>
          </a:p>
          <a:p>
            <a:pPr algn="ctr"/>
            <a:endParaRPr lang="ru-RU" dirty="0"/>
          </a:p>
        </p:txBody>
      </p:sp>
      <p:sp>
        <p:nvSpPr>
          <p:cNvPr id="6" name="Облако 5">
            <a:extLst>
              <a:ext uri="{FF2B5EF4-FFF2-40B4-BE49-F238E27FC236}">
                <a16:creationId xmlns="" xmlns:a16="http://schemas.microsoft.com/office/drawing/2014/main" id="{4F7FE700-EFDC-42A3-82E7-C3C243198EE0}"/>
              </a:ext>
            </a:extLst>
          </p:cNvPr>
          <p:cNvSpPr/>
          <p:nvPr/>
        </p:nvSpPr>
        <p:spPr>
          <a:xfrm>
            <a:off x="3436219" y="2534763"/>
            <a:ext cx="1825402" cy="114510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вкупі</a:t>
            </a:r>
          </a:p>
          <a:p>
            <a:pPr algn="ctr"/>
            <a:endParaRPr lang="ru-RU" dirty="0"/>
          </a:p>
        </p:txBody>
      </p:sp>
      <p:sp>
        <p:nvSpPr>
          <p:cNvPr id="7" name="Облако 6">
            <a:extLst>
              <a:ext uri="{FF2B5EF4-FFF2-40B4-BE49-F238E27FC236}">
                <a16:creationId xmlns="" xmlns:a16="http://schemas.microsoft.com/office/drawing/2014/main" id="{42221A61-C033-4967-898A-A024D4572E90}"/>
              </a:ext>
            </a:extLst>
          </p:cNvPr>
          <p:cNvSpPr/>
          <p:nvPr/>
        </p:nvSpPr>
        <p:spPr>
          <a:xfrm>
            <a:off x="1893931" y="1985939"/>
            <a:ext cx="1725569" cy="1097648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взаємно </a:t>
            </a:r>
          </a:p>
          <a:p>
            <a:pPr algn="ctr"/>
            <a:endParaRPr lang="ru-RU" dirty="0"/>
          </a:p>
        </p:txBody>
      </p:sp>
      <p:sp>
        <p:nvSpPr>
          <p:cNvPr id="8" name="Облако 7">
            <a:extLst>
              <a:ext uri="{FF2B5EF4-FFF2-40B4-BE49-F238E27FC236}">
                <a16:creationId xmlns="" xmlns:a16="http://schemas.microsoft.com/office/drawing/2014/main" id="{F82EBD4B-7A52-488F-9E65-098A72F49BAD}"/>
              </a:ext>
            </a:extLst>
          </p:cNvPr>
          <p:cNvSpPr/>
          <p:nvPr/>
        </p:nvSpPr>
        <p:spPr>
          <a:xfrm>
            <a:off x="6467762" y="3896861"/>
            <a:ext cx="2374181" cy="1478888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позитивно та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сприймати матеріал </a:t>
            </a:r>
          </a:p>
          <a:p>
            <a:pPr algn="ctr"/>
            <a:endParaRPr lang="ru-RU" dirty="0"/>
          </a:p>
        </p:txBody>
      </p:sp>
      <p:sp>
        <p:nvSpPr>
          <p:cNvPr id="9" name="Облако 8">
            <a:extLst>
              <a:ext uri="{FF2B5EF4-FFF2-40B4-BE49-F238E27FC236}">
                <a16:creationId xmlns="" xmlns:a16="http://schemas.microsoft.com/office/drawing/2014/main" id="{4825A560-E8A7-48C1-A54A-58B187088ED5}"/>
              </a:ext>
            </a:extLst>
          </p:cNvPr>
          <p:cNvSpPr/>
          <p:nvPr/>
        </p:nvSpPr>
        <p:spPr>
          <a:xfrm>
            <a:off x="8413664" y="4969112"/>
            <a:ext cx="2333625" cy="1478888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навчатися та корекційно розвиватися.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4012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EDFF7B3-143F-46DF-9765-E0BF3CD00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720" y="333263"/>
            <a:ext cx="8984200" cy="5721766"/>
          </a:xfrm>
        </p:spPr>
        <p:txBody>
          <a:bodyPr/>
          <a:lstStyle/>
          <a:p>
            <a:pPr marL="0" indent="457200" algn="just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сьогодні розробляється дедалі більше різноманітних інноваційних технологій, які є особливо актуальним напрямком у професійній діяльності вчителя-логопеда.</a:t>
            </a:r>
          </a:p>
          <a:p>
            <a:pPr marL="0" indent="457200" algn="just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Саме поряд із традиційними методами корекційного впливу вчителі-логопеди в своїй роботі можуть використовувати  інноваційні підходи.</a:t>
            </a:r>
          </a:p>
          <a:p>
            <a:pPr marL="0" indent="457200" algn="ctr">
              <a:buNone/>
            </a:pPr>
            <a:r>
              <a:rPr lang="uk-UA" sz="20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інноваційних підходів: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</p:txBody>
      </p:sp>
      <p:sp>
        <p:nvSpPr>
          <p:cNvPr id="4" name="Облако 3">
            <a:extLst>
              <a:ext uri="{FF2B5EF4-FFF2-40B4-BE49-F238E27FC236}">
                <a16:creationId xmlns="" xmlns:a16="http://schemas.microsoft.com/office/drawing/2014/main" id="{43771D20-A0C7-4B0C-A667-63B593877B1D}"/>
              </a:ext>
            </a:extLst>
          </p:cNvPr>
          <p:cNvSpPr/>
          <p:nvPr/>
        </p:nvSpPr>
        <p:spPr>
          <a:xfrm>
            <a:off x="8378395" y="3194146"/>
            <a:ext cx="2857499" cy="1190625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uk-UA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uk-UA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кінезіологічної</a:t>
            </a:r>
            <a:r>
              <a:rPr lang="uk-UA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корекції</a:t>
            </a:r>
          </a:p>
        </p:txBody>
      </p:sp>
      <p:sp>
        <p:nvSpPr>
          <p:cNvPr id="5" name="Облако 4">
            <a:extLst>
              <a:ext uri="{FF2B5EF4-FFF2-40B4-BE49-F238E27FC236}">
                <a16:creationId xmlns="" xmlns:a16="http://schemas.microsoft.com/office/drawing/2014/main" id="{9655B23E-FAF0-4E3A-B607-A8E145959422}"/>
              </a:ext>
            </a:extLst>
          </p:cNvPr>
          <p:cNvSpPr/>
          <p:nvPr/>
        </p:nvSpPr>
        <p:spPr>
          <a:xfrm>
            <a:off x="7984622" y="5257241"/>
            <a:ext cx="2247900" cy="131445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uk-UA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Су-Джок терапія</a:t>
            </a:r>
          </a:p>
        </p:txBody>
      </p:sp>
      <p:sp>
        <p:nvSpPr>
          <p:cNvPr id="6" name="Облако 5">
            <a:extLst>
              <a:ext uri="{FF2B5EF4-FFF2-40B4-BE49-F238E27FC236}">
                <a16:creationId xmlns="" xmlns:a16="http://schemas.microsoft.com/office/drawing/2014/main" id="{1487F3A9-A351-4369-9B48-A2ED7AEC5283}"/>
              </a:ext>
            </a:extLst>
          </p:cNvPr>
          <p:cNvSpPr/>
          <p:nvPr/>
        </p:nvSpPr>
        <p:spPr>
          <a:xfrm>
            <a:off x="3177052" y="3246023"/>
            <a:ext cx="2085975" cy="131445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uk-UA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Сендилей (піскова терапія)</a:t>
            </a:r>
          </a:p>
        </p:txBody>
      </p:sp>
      <p:sp>
        <p:nvSpPr>
          <p:cNvPr id="7" name="Облако 6">
            <a:extLst>
              <a:ext uri="{FF2B5EF4-FFF2-40B4-BE49-F238E27FC236}">
                <a16:creationId xmlns="" xmlns:a16="http://schemas.microsoft.com/office/drawing/2014/main" id="{02E09672-3A55-40EA-94CE-52E5184733DA}"/>
              </a:ext>
            </a:extLst>
          </p:cNvPr>
          <p:cNvSpPr/>
          <p:nvPr/>
        </p:nvSpPr>
        <p:spPr>
          <a:xfrm>
            <a:off x="5828251" y="4559045"/>
            <a:ext cx="2085976" cy="1228725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Арт-терапія</a:t>
            </a:r>
          </a:p>
          <a:p>
            <a:pPr algn="ctr"/>
            <a:endParaRPr lang="ru-RU" dirty="0"/>
          </a:p>
        </p:txBody>
      </p:sp>
      <p:sp>
        <p:nvSpPr>
          <p:cNvPr id="8" name="Облако 7">
            <a:extLst>
              <a:ext uri="{FF2B5EF4-FFF2-40B4-BE49-F238E27FC236}">
                <a16:creationId xmlns="" xmlns:a16="http://schemas.microsoft.com/office/drawing/2014/main" id="{50C52F10-E254-4546-8C61-4CC565B5EB14}"/>
              </a:ext>
            </a:extLst>
          </p:cNvPr>
          <p:cNvSpPr/>
          <p:nvPr/>
        </p:nvSpPr>
        <p:spPr>
          <a:xfrm>
            <a:off x="3043099" y="5257241"/>
            <a:ext cx="2505075" cy="131445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мнемотехніки</a:t>
            </a:r>
          </a:p>
          <a:p>
            <a:pPr algn="ctr"/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Облако 8">
            <a:extLst>
              <a:ext uri="{FF2B5EF4-FFF2-40B4-BE49-F238E27FC236}">
                <a16:creationId xmlns="" xmlns:a16="http://schemas.microsoft.com/office/drawing/2014/main" id="{4E910F22-DBEA-4C96-AA05-BA38A6192C51}"/>
              </a:ext>
            </a:extLst>
          </p:cNvPr>
          <p:cNvSpPr/>
          <p:nvPr/>
        </p:nvSpPr>
        <p:spPr>
          <a:xfrm>
            <a:off x="5868990" y="2790825"/>
            <a:ext cx="1785343" cy="809625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Ейдетика</a:t>
            </a:r>
          </a:p>
          <a:p>
            <a:pPr algn="ctr"/>
            <a:endParaRPr lang="ru-RU" dirty="0"/>
          </a:p>
        </p:txBody>
      </p:sp>
      <p:sp>
        <p:nvSpPr>
          <p:cNvPr id="10" name="Облако 9">
            <a:extLst>
              <a:ext uri="{FF2B5EF4-FFF2-40B4-BE49-F238E27FC236}">
                <a16:creationId xmlns="" xmlns:a16="http://schemas.microsoft.com/office/drawing/2014/main" id="{524A2A3E-FA56-4AA5-AA98-41154C807741}"/>
              </a:ext>
            </a:extLst>
          </p:cNvPr>
          <p:cNvSpPr/>
          <p:nvPr/>
        </p:nvSpPr>
        <p:spPr>
          <a:xfrm>
            <a:off x="182952" y="4600016"/>
            <a:ext cx="2428875" cy="131445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 дидактичного </a:t>
            </a:r>
            <a:r>
              <a:rPr lang="uk-UA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сенкану</a:t>
            </a:r>
            <a:endParaRPr lang="uk-UA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1" name="Облако 10">
            <a:extLst>
              <a:ext uri="{FF2B5EF4-FFF2-40B4-BE49-F238E27FC236}">
                <a16:creationId xmlns="" xmlns:a16="http://schemas.microsoft.com/office/drawing/2014/main" id="{6851B8FF-FF8E-4CF5-B24F-2C6E71326F74}"/>
              </a:ext>
            </a:extLst>
          </p:cNvPr>
          <p:cNvSpPr/>
          <p:nvPr/>
        </p:nvSpPr>
        <p:spPr>
          <a:xfrm>
            <a:off x="103448" y="2536921"/>
            <a:ext cx="2822578" cy="131445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Інформаційно-комунікаційна технологія</a:t>
            </a:r>
          </a:p>
          <a:p>
            <a:pPr algn="ctr"/>
            <a:endParaRPr lang="ru-RU" dirty="0"/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="" xmlns:a16="http://schemas.microsoft.com/office/drawing/2014/main" id="{237AB268-49E8-4A1D-B6D0-2E3006582200}"/>
              </a:ext>
            </a:extLst>
          </p:cNvPr>
          <p:cNvCxnSpPr/>
          <p:nvPr/>
        </p:nvCxnSpPr>
        <p:spPr>
          <a:xfrm flipH="1">
            <a:off x="2463677" y="2790825"/>
            <a:ext cx="1470148" cy="1676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="" xmlns:a16="http://schemas.microsoft.com/office/drawing/2014/main" id="{75C5F64A-507C-4BEB-9C71-CDC50B7B9944}"/>
              </a:ext>
            </a:extLst>
          </p:cNvPr>
          <p:cNvCxnSpPr/>
          <p:nvPr/>
        </p:nvCxnSpPr>
        <p:spPr>
          <a:xfrm>
            <a:off x="5554612" y="2590800"/>
            <a:ext cx="497500" cy="19395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="" xmlns:a16="http://schemas.microsoft.com/office/drawing/2014/main" id="{9450869A-812C-4C23-94C4-5B5B0DDB5706}"/>
              </a:ext>
            </a:extLst>
          </p:cNvPr>
          <p:cNvCxnSpPr/>
          <p:nvPr/>
        </p:nvCxnSpPr>
        <p:spPr>
          <a:xfrm flipH="1">
            <a:off x="3043099" y="2390775"/>
            <a:ext cx="624026" cy="4000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="" xmlns:a16="http://schemas.microsoft.com/office/drawing/2014/main" id="{13F90561-C951-4F65-8E3C-557274316AFA}"/>
              </a:ext>
            </a:extLst>
          </p:cNvPr>
          <p:cNvCxnSpPr/>
          <p:nvPr/>
        </p:nvCxnSpPr>
        <p:spPr>
          <a:xfrm>
            <a:off x="7538473" y="2305050"/>
            <a:ext cx="1874898" cy="7334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="" xmlns:a16="http://schemas.microsoft.com/office/drawing/2014/main" id="{2C699E8F-6D0E-4DCC-8F45-DC3583BBC89C}"/>
              </a:ext>
            </a:extLst>
          </p:cNvPr>
          <p:cNvCxnSpPr/>
          <p:nvPr/>
        </p:nvCxnSpPr>
        <p:spPr>
          <a:xfrm>
            <a:off x="4686578" y="2590800"/>
            <a:ext cx="0" cy="8136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="" xmlns:a16="http://schemas.microsoft.com/office/drawing/2014/main" id="{C34AC0A2-F33E-4D55-94C4-0F3F437F9CA1}"/>
              </a:ext>
            </a:extLst>
          </p:cNvPr>
          <p:cNvCxnSpPr/>
          <p:nvPr/>
        </p:nvCxnSpPr>
        <p:spPr>
          <a:xfrm>
            <a:off x="6920858" y="2458009"/>
            <a:ext cx="201075" cy="3328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="" xmlns:a16="http://schemas.microsoft.com/office/drawing/2014/main" id="{F80A2066-1788-43EB-A9F0-53DB1F078C76}"/>
              </a:ext>
            </a:extLst>
          </p:cNvPr>
          <p:cNvCxnSpPr/>
          <p:nvPr/>
        </p:nvCxnSpPr>
        <p:spPr>
          <a:xfrm flipH="1">
            <a:off x="5263027" y="2536921"/>
            <a:ext cx="128123" cy="2636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="" xmlns:a16="http://schemas.microsoft.com/office/drawing/2014/main" id="{67D8F005-DAB9-4228-A38E-4AB44C9CE5B9}"/>
              </a:ext>
            </a:extLst>
          </p:cNvPr>
          <p:cNvCxnSpPr/>
          <p:nvPr/>
        </p:nvCxnSpPr>
        <p:spPr>
          <a:xfrm>
            <a:off x="7538473" y="2536921"/>
            <a:ext cx="937449" cy="25494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156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4751E23-E984-449E-B428-7FDA2D41E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1" y="435006"/>
            <a:ext cx="10628416" cy="5965793"/>
          </a:xfrm>
        </p:spPr>
        <p:txBody>
          <a:bodyPr/>
          <a:lstStyle/>
          <a:p>
            <a:pPr marL="0" indent="457200" algn="just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кінезіологічної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(тілесно-рухової) корекції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спрямованої на позбавлення окремих симптомів і поліпшення розвитку мовлення дрібної та загальної моторики. </a:t>
            </a:r>
          </a:p>
          <a:p>
            <a:pPr marL="0" indent="457200" algn="ctr">
              <a:buNone/>
            </a:pPr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</a:t>
            </a:r>
            <a:r>
              <a:rPr lang="uk-UA" sz="24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кінезіологічних</a:t>
            </a:r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вправ на заняттях: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Облако 3">
            <a:extLst>
              <a:ext uri="{FF2B5EF4-FFF2-40B4-BE49-F238E27FC236}">
                <a16:creationId xmlns="" xmlns:a16="http://schemas.microsoft.com/office/drawing/2014/main" id="{E04F554C-A300-4F90-9DDD-2CB774EBAF65}"/>
              </a:ext>
            </a:extLst>
          </p:cNvPr>
          <p:cNvSpPr/>
          <p:nvPr/>
        </p:nvSpPr>
        <p:spPr>
          <a:xfrm>
            <a:off x="7896225" y="4593563"/>
            <a:ext cx="2390775" cy="14478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Пальчикова гімнастика</a:t>
            </a:r>
          </a:p>
          <a:p>
            <a:pPr algn="ctr"/>
            <a:endParaRPr lang="ru-RU" dirty="0"/>
          </a:p>
        </p:txBody>
      </p:sp>
      <p:sp>
        <p:nvSpPr>
          <p:cNvPr id="5" name="Облако 4">
            <a:extLst>
              <a:ext uri="{FF2B5EF4-FFF2-40B4-BE49-F238E27FC236}">
                <a16:creationId xmlns="" xmlns:a16="http://schemas.microsoft.com/office/drawing/2014/main" id="{FA1F1F8A-BD24-4CAE-8912-C6D3590169BB}"/>
              </a:ext>
            </a:extLst>
          </p:cNvPr>
          <p:cNvSpPr/>
          <p:nvPr/>
        </p:nvSpPr>
        <p:spPr>
          <a:xfrm>
            <a:off x="5419725" y="2705100"/>
            <a:ext cx="2390775" cy="14478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Дихальні вправи</a:t>
            </a:r>
          </a:p>
          <a:p>
            <a:pPr algn="ctr"/>
            <a:endParaRPr lang="ru-RU" dirty="0"/>
          </a:p>
        </p:txBody>
      </p:sp>
      <p:sp>
        <p:nvSpPr>
          <p:cNvPr id="6" name="Облако 5">
            <a:extLst>
              <a:ext uri="{FF2B5EF4-FFF2-40B4-BE49-F238E27FC236}">
                <a16:creationId xmlns="" xmlns:a16="http://schemas.microsoft.com/office/drawing/2014/main" id="{3607AFB0-67C1-4966-8532-D0A450F0C57B}"/>
              </a:ext>
            </a:extLst>
          </p:cNvPr>
          <p:cNvSpPr/>
          <p:nvPr/>
        </p:nvSpPr>
        <p:spPr>
          <a:xfrm>
            <a:off x="2457450" y="4593563"/>
            <a:ext cx="2390775" cy="14478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Ритмізовані мовленнєві вправи</a:t>
            </a:r>
          </a:p>
          <a:p>
            <a:pPr algn="ctr"/>
            <a:endParaRPr lang="ru-RU" dirty="0"/>
          </a:p>
        </p:txBody>
      </p:sp>
      <p:sp>
        <p:nvSpPr>
          <p:cNvPr id="7" name="Облако 6">
            <a:extLst>
              <a:ext uri="{FF2B5EF4-FFF2-40B4-BE49-F238E27FC236}">
                <a16:creationId xmlns="" xmlns:a16="http://schemas.microsoft.com/office/drawing/2014/main" id="{7F8217B2-FD72-4258-9071-7CAFBF2EF578}"/>
              </a:ext>
            </a:extLst>
          </p:cNvPr>
          <p:cNvSpPr/>
          <p:nvPr/>
        </p:nvSpPr>
        <p:spPr>
          <a:xfrm>
            <a:off x="352425" y="2847660"/>
            <a:ext cx="2390775" cy="14478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Масаж і самомасаж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кістів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</a:t>
            </a:r>
          </a:p>
          <a:p>
            <a:pPr algn="ctr"/>
            <a:endParaRPr lang="ru-RU" dirty="0"/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="" xmlns:a16="http://schemas.microsoft.com/office/drawing/2014/main" id="{56540EB1-51A7-48D9-A184-7862B699D75A}"/>
              </a:ext>
            </a:extLst>
          </p:cNvPr>
          <p:cNvCxnSpPr/>
          <p:nvPr/>
        </p:nvCxnSpPr>
        <p:spPr>
          <a:xfrm flipH="1">
            <a:off x="3000375" y="2266950"/>
            <a:ext cx="933450" cy="9712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="" xmlns:a16="http://schemas.microsoft.com/office/drawing/2014/main" id="{5ACD181B-2458-4AD4-9F55-CB3129325F7C}"/>
              </a:ext>
            </a:extLst>
          </p:cNvPr>
          <p:cNvCxnSpPr/>
          <p:nvPr/>
        </p:nvCxnSpPr>
        <p:spPr>
          <a:xfrm flipH="1">
            <a:off x="4543425" y="2362200"/>
            <a:ext cx="432243" cy="17907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="" xmlns:a16="http://schemas.microsoft.com/office/drawing/2014/main" id="{5370E1B9-9104-4FA2-A471-4068C45F6AE2}"/>
              </a:ext>
            </a:extLst>
          </p:cNvPr>
          <p:cNvCxnSpPr/>
          <p:nvPr/>
        </p:nvCxnSpPr>
        <p:spPr>
          <a:xfrm>
            <a:off x="8115300" y="2266950"/>
            <a:ext cx="1158702" cy="1952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="" xmlns:a16="http://schemas.microsoft.com/office/drawing/2014/main" id="{1AC12785-0354-4C40-A40B-0EEF690237A8}"/>
              </a:ext>
            </a:extLst>
          </p:cNvPr>
          <p:cNvCxnSpPr/>
          <p:nvPr/>
        </p:nvCxnSpPr>
        <p:spPr>
          <a:xfrm>
            <a:off x="6256866" y="2152650"/>
            <a:ext cx="67734" cy="5524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087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CE25035-975E-4BB2-A8C3-C3BCB9AA8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кінезіологічної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(тілесно-рухової) корекції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6C1B9382-5E7E-492E-AD01-D99A98523D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344" y="2467769"/>
            <a:ext cx="2628900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03CCEF87-D91F-490D-BE64-CB919DBA4E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450" y="2305844"/>
            <a:ext cx="24003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928ADD91-4E29-4B4D-91D4-02821E49B7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072" y="4095750"/>
            <a:ext cx="2495550" cy="18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8288342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347</TotalTime>
  <Words>684</Words>
  <Application>Microsoft Office PowerPoint</Application>
  <PresentationFormat>Произвольный</PresentationFormat>
  <Paragraphs>97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Аспект</vt:lpstr>
      <vt:lpstr>            12 фаховий модуль  для вчителів-логопедів експертна панель 3  Впровадження інноваційних технологій в роботі з дітьми, що мають порушення мовлення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 кінезіологічної  (тілесно-рухової) корекції</vt:lpstr>
      <vt:lpstr>Презентация PowerPoint</vt:lpstr>
      <vt:lpstr>Презентация PowerPoint</vt:lpstr>
      <vt:lpstr>Метод розвитку дитини сендплей (піскова терапія)</vt:lpstr>
      <vt:lpstr>Презентация PowerPoint</vt:lpstr>
      <vt:lpstr>Використання  арт-терапії</vt:lpstr>
      <vt:lpstr>Презентация PowerPoint</vt:lpstr>
      <vt:lpstr>Технологія мнемотехніки </vt:lpstr>
      <vt:lpstr>Презентация PowerPoint</vt:lpstr>
      <vt:lpstr>Презентация PowerPoint</vt:lpstr>
      <vt:lpstr>Презентация PowerPoint</vt:lpstr>
      <vt:lpstr>Презентация PowerPoint</vt:lpstr>
      <vt:lpstr>Використана література: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"Впровадження інноваційних технологій в роботі з дітьми, що мають порушення мовлення" </dc:title>
  <dc:creator>Юра</dc:creator>
  <cp:lastModifiedBy>Пользователь</cp:lastModifiedBy>
  <cp:revision>38</cp:revision>
  <dcterms:created xsi:type="dcterms:W3CDTF">2022-08-26T05:44:33Z</dcterms:created>
  <dcterms:modified xsi:type="dcterms:W3CDTF">2022-09-12T07:33:37Z</dcterms:modified>
</cp:coreProperties>
</file>